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1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5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0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91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3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92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1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24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77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36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11/26/2021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98779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5BB27-3BE8-43BD-A890-90ECF77AB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425981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Can NBA Draft Combine Measurements be Used to Predict Player</a:t>
            </a:r>
            <a:r>
              <a:rPr lang="en-US" altLang="zh-CN" sz="4800" dirty="0"/>
              <a:t>s’</a:t>
            </a:r>
            <a:r>
              <a:rPr lang="en-US" sz="4800" dirty="0"/>
              <a:t> Box/Plus </a:t>
            </a:r>
            <a:r>
              <a:rPr lang="en-US" altLang="zh-CN" sz="4800" dirty="0"/>
              <a:t>Minus</a:t>
            </a:r>
            <a:r>
              <a:rPr lang="en-US" sz="4800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4F49E1-2C6A-4300-BE54-1B5253486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988476"/>
            <a:ext cx="4500561" cy="1320249"/>
          </a:xfrm>
        </p:spPr>
        <p:txBody>
          <a:bodyPr>
            <a:normAutofit/>
          </a:bodyPr>
          <a:lstStyle/>
          <a:p>
            <a:r>
              <a:rPr lang="en-US" dirty="0"/>
              <a:t>A Machine Learning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D31F8-9C32-4D05-8716-D19750B59B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8" r="41253"/>
          <a:stretch/>
        </p:blipFill>
        <p:spPr>
          <a:xfrm>
            <a:off x="5747424" y="10"/>
            <a:ext cx="644457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2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6BF08-DFFD-468E-B489-59966539D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0"/>
            <a:ext cx="4500561" cy="1953501"/>
          </a:xfrm>
        </p:spPr>
        <p:txBody>
          <a:bodyPr anchor="t">
            <a:normAutofit/>
          </a:bodyPr>
          <a:lstStyle/>
          <a:p>
            <a:r>
              <a:rPr lang="en-US" sz="4200"/>
              <a:t>Results:</a:t>
            </a:r>
            <a:r>
              <a:rPr lang="zh-CN" altLang="en-US" sz="4200"/>
              <a:t> </a:t>
            </a:r>
            <a:r>
              <a:rPr lang="en-US" altLang="zh-CN" sz="4200"/>
              <a:t>Classifying a BPM of at least Zero</a:t>
            </a:r>
            <a:endParaRPr lang="en-US" sz="420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ED3FD9-4911-46F8-A457-C9CA99B96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4507" y="1158069"/>
            <a:ext cx="6408738" cy="1791847"/>
          </a:xfrm>
        </p:spPr>
        <p:txBody>
          <a:bodyPr anchor="t">
            <a:normAutofit/>
          </a:bodyPr>
          <a:lstStyle/>
          <a:p>
            <a:r>
              <a:rPr lang="en-US" sz="2000" dirty="0"/>
              <a:t>Classification results are slightly better than just flipping a coin.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A32F22-7322-48C2-BE35-E49CD91A9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30" y="2871847"/>
            <a:ext cx="5066708" cy="3445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504F3-2337-49A8-9278-B1C16BC43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567" y="3556015"/>
            <a:ext cx="5460568" cy="20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2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1293-D574-44C0-9C7B-0C73C3C8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Results: SHAP Scores from </a:t>
            </a:r>
            <a:r>
              <a:rPr lang="en-US" sz="4400" dirty="0" err="1"/>
              <a:t>LightGBM</a:t>
            </a:r>
            <a:endParaRPr lang="en-US" sz="4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0AAD68-837A-4B2C-938C-B23DE8970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179" y="1384199"/>
            <a:ext cx="3979375" cy="547380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085C95-EC99-4CD9-8D16-23DB14C81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145" y="1384199"/>
            <a:ext cx="5683402" cy="547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46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2E072-C115-4766-9F30-0549E33C5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00004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9098-F8AD-4135-A0B7-E52344A45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893619"/>
            <a:ext cx="11101136" cy="3779837"/>
          </a:xfrm>
        </p:spPr>
        <p:txBody>
          <a:bodyPr/>
          <a:lstStyle/>
          <a:p>
            <a:r>
              <a:rPr lang="en-US" b="1" dirty="0"/>
              <a:t>Anthropometric and strength/agility measurement alone cannot be used to robustly predict BPM.</a:t>
            </a:r>
          </a:p>
          <a:p>
            <a:r>
              <a:rPr lang="en-US" dirty="0"/>
              <a:t>Four-average BPM is more difficult to predict than first-year BPM.</a:t>
            </a:r>
          </a:p>
          <a:p>
            <a:r>
              <a:rPr lang="en-US" dirty="0"/>
              <a:t>Future studies could include predictors such as combine scrimmage game statistics and combine shooting drill statistics.</a:t>
            </a:r>
          </a:p>
        </p:txBody>
      </p:sp>
    </p:spTree>
    <p:extLst>
      <p:ext uri="{BB962C8B-B14F-4D97-AF65-F5344CB8AC3E}">
        <p14:creationId xmlns:p14="http://schemas.microsoft.com/office/powerpoint/2010/main" val="4238479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70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Oval 72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Oval 73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1" name="Group 74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032" name="Rectangle 79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Rectangle 80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4" name="Group 75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5" name="Rectangle 78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6" name="Rectangle 82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AB735C-3F77-4DC4-8A65-511F45631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51" y="67396"/>
            <a:ext cx="4851657" cy="2212666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026" name="Picture 2" descr="2021 NBA Draft: Measurements, results, standout performers from 2021 NBA  Draft Combine | NBA.com Canada | The official site of the NBA">
            <a:extLst>
              <a:ext uri="{FF2B5EF4-FFF2-40B4-BE49-F238E27FC236}">
                <a16:creationId xmlns:a16="http://schemas.microsoft.com/office/drawing/2014/main" id="{F3F982D2-85D6-4AAD-ACE8-C0A5E61C8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2" r="31999"/>
          <a:stretch/>
        </p:blipFill>
        <p:spPr bwMode="auto">
          <a:xfrm>
            <a:off x="20" y="10"/>
            <a:ext cx="644455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13E0-2185-4D14-8A07-D48CA7A5F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US" sz="2800" dirty="0"/>
              <a:t>Introduction</a:t>
            </a:r>
          </a:p>
          <a:p>
            <a:r>
              <a:rPr lang="en-US" sz="2800" dirty="0"/>
              <a:t>Methods</a:t>
            </a:r>
          </a:p>
          <a:p>
            <a:r>
              <a:rPr lang="en-US" sz="2800" dirty="0"/>
              <a:t>EDA</a:t>
            </a:r>
          </a:p>
          <a:p>
            <a:r>
              <a:rPr lang="en-US" sz="2800" dirty="0"/>
              <a:t>Results</a:t>
            </a:r>
          </a:p>
          <a:p>
            <a:r>
              <a:rPr lang="en-US" sz="28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165013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BFF62-E419-4971-A0D2-C8A5F0AC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13E3E-3556-4336-AD3B-6E296807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721364"/>
            <a:ext cx="11101136" cy="3779837"/>
          </a:xfrm>
        </p:spPr>
        <p:txBody>
          <a:bodyPr/>
          <a:lstStyle/>
          <a:p>
            <a:r>
              <a:rPr lang="en-US" dirty="0"/>
              <a:t>The NBA Draft Combine is an annual chance for the league's scouts and decision-makers to collect critical intel about players. It includes physical measurements, agility drills, 'pro day' workouts, scrimmages and interviews. (This study focuses only on anthropometric and strength and agility measurements)</a:t>
            </a:r>
          </a:p>
          <a:p>
            <a:r>
              <a:rPr lang="en-US" dirty="0"/>
              <a:t>Box Plus/Minus (BPM), according to Basketball </a:t>
            </a:r>
            <a:r>
              <a:rPr lang="en-US" altLang="zh-CN" dirty="0"/>
              <a:t>R</a:t>
            </a:r>
            <a:r>
              <a:rPr lang="en-US" dirty="0"/>
              <a:t>eference, is a basketball box score-based metric that estimates a player’s contribution in points above league average per 100 possessions played based on box score information, position, and the team’s overall performance.</a:t>
            </a:r>
          </a:p>
          <a:p>
            <a:r>
              <a:rPr lang="en-US" b="1" dirty="0"/>
              <a:t>This study investigates the potential of using anthropometric and strength/agility measurements from draft combine to predict a player’s first-year and four-year average BPM using statistical modelling and modern machine learning methods.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68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A0ED6-3BB6-46BF-AD4A-9FF03166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8F009-2DCC-482E-A624-30A834AEB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2182377"/>
            <a:ext cx="11101136" cy="3779837"/>
          </a:xfrm>
        </p:spPr>
        <p:txBody>
          <a:bodyPr/>
          <a:lstStyle/>
          <a:p>
            <a:r>
              <a:rPr lang="en-US" dirty="0"/>
              <a:t>NBA draft combine measurements from 2000-2019 are downloaded from nbaathlete.com.</a:t>
            </a:r>
          </a:p>
          <a:p>
            <a:r>
              <a:rPr lang="en-US" dirty="0"/>
              <a:t>Player performances from the 2000-2001 season to the 2019-2020 season are web scraped from basketball-reference.com.</a:t>
            </a:r>
          </a:p>
          <a:p>
            <a:r>
              <a:rPr lang="en-US" dirty="0"/>
              <a:t>The two datasets are joined based on the player-name field.</a:t>
            </a:r>
          </a:p>
          <a:p>
            <a:r>
              <a:rPr lang="en-US" dirty="0"/>
              <a:t>He combined data set is cleaned. Missing values are set to -1 and players that played less than 250 minutes are excluded from the data set.</a:t>
            </a:r>
          </a:p>
          <a:p>
            <a:r>
              <a:rPr lang="en-US" dirty="0"/>
              <a:t>The resulting data set includes data on 543 players.</a:t>
            </a:r>
          </a:p>
        </p:txBody>
      </p:sp>
    </p:spTree>
    <p:extLst>
      <p:ext uri="{BB962C8B-B14F-4D97-AF65-F5344CB8AC3E}">
        <p14:creationId xmlns:p14="http://schemas.microsoft.com/office/powerpoint/2010/main" val="1913284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3E89-3638-46CD-BBE6-A981B66A5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1" y="540000"/>
            <a:ext cx="10740808" cy="1346552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Methods: Modeling (Regression)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87FE0-A6E9-4768-BE4F-3DAE7B843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123" y="1816618"/>
            <a:ext cx="11414576" cy="3779837"/>
          </a:xfrm>
        </p:spPr>
        <p:txBody>
          <a:bodyPr/>
          <a:lstStyle/>
          <a:p>
            <a:pPr marL="0" indent="0">
              <a:buNone/>
            </a:pPr>
            <a:r>
              <a:rPr lang="en-US" sz="1800" b="1" i="1" dirty="0"/>
              <a:t>The following are performed both for first–year BPM and four-year average BPM as the target:</a:t>
            </a:r>
          </a:p>
          <a:p>
            <a:pPr marL="342900" indent="-342900">
              <a:buAutoNum type="arabicPeriod"/>
            </a:pPr>
            <a:r>
              <a:rPr lang="en-US" dirty="0"/>
              <a:t>Separate models, one for each position: Lasso regression (</a:t>
            </a:r>
            <a:r>
              <a:rPr lang="en-US" altLang="zh-CN" dirty="0"/>
              <a:t>grid search CV</a:t>
            </a:r>
            <a:r>
              <a:rPr lang="en-US" dirty="0"/>
              <a:t> for best alpha)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en-US" dirty="0"/>
              <a:t>as performed as variable-selection method. The variables with non-zero coefficients were fed into a regular multiple linear regression model. </a:t>
            </a:r>
          </a:p>
          <a:p>
            <a:pPr marL="0" indent="0">
              <a:buNone/>
            </a:pPr>
            <a:r>
              <a:rPr lang="en-US" dirty="0"/>
              <a:t>2.  Separate models, one for each position: Ridge regression  (grid search CV for best alpha</a:t>
            </a:r>
            <a:r>
              <a:rPr lang="zh-CN" altLang="en-US" dirty="0"/>
              <a:t>）</a:t>
            </a:r>
            <a:r>
              <a:rPr lang="en-US" dirty="0"/>
              <a:t>was performed</a:t>
            </a:r>
          </a:p>
          <a:p>
            <a:pPr marL="0" indent="0">
              <a:buNone/>
            </a:pPr>
            <a:r>
              <a:rPr lang="en-US" dirty="0"/>
              <a:t>3.  One model for all:  multiple machine learning regression algorithms (decision tree, random forest, XG boost, support vector regressor, K-</a:t>
            </a:r>
            <a:r>
              <a:rPr lang="en-US" dirty="0" err="1"/>
              <a:t>Nearst</a:t>
            </a:r>
            <a:r>
              <a:rPr lang="en-US" dirty="0"/>
              <a:t>-Neighbor regressor) were performed. Multiple hyper parameters were tested using grid-search cross validation.</a:t>
            </a:r>
          </a:p>
          <a:p>
            <a:pPr marL="0" indent="0">
              <a:buNone/>
            </a:pPr>
            <a:endParaRPr lang="en-US" b="1" dirty="0"/>
          </a:p>
          <a:p>
            <a:pPr marL="342900" indent="-342900">
              <a:buAutoNum type="arabicPeriod"/>
            </a:pPr>
            <a:endParaRPr lang="en-US" sz="1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7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A4EE-6733-4FE5-8CBD-7AD0630A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Modeling (Classification)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04E5-A533-4D2F-8C37-DDA50D527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701114"/>
            <a:ext cx="11101136" cy="37798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i="1" dirty="0"/>
              <a:t>The following are performed both for first–year BPM and four-year average BPM as the target:</a:t>
            </a:r>
          </a:p>
          <a:p>
            <a:pPr marL="0" indent="0">
              <a:buNone/>
            </a:pPr>
            <a:r>
              <a:rPr lang="en-US" dirty="0"/>
              <a:t> BPM is transformed into a binary variable with greater or equal to zero as the cutoff.  According to definition of BPM on basketball-reference.com, a BPM of zero would indicate the player is at least a six-men type of player. Thus, the classification predicts whether a player is at least a sixth men.</a:t>
            </a:r>
          </a:p>
          <a:p>
            <a:pPr marL="0" indent="0">
              <a:buNone/>
            </a:pPr>
            <a:r>
              <a:rPr lang="en-US" dirty="0"/>
              <a:t>Because most of the players have negative BPMs, the minority class is up-sampled to the same level as the majority class.</a:t>
            </a:r>
          </a:p>
          <a:p>
            <a:pPr marL="0" indent="0">
              <a:buNone/>
            </a:pPr>
            <a:r>
              <a:rPr lang="en-US" dirty="0"/>
              <a:t>Multiple classification algorithms (naïve bayes, random forest, </a:t>
            </a:r>
            <a:r>
              <a:rPr lang="en-US"/>
              <a:t>ada</a:t>
            </a:r>
            <a:r>
              <a:rPr lang="en-US" dirty="0"/>
              <a:t> boost, support vector machine, light GBM) were performed on the binary target.</a:t>
            </a:r>
          </a:p>
          <a:p>
            <a:pPr marL="0" indent="0">
              <a:buNone/>
            </a:pPr>
            <a:r>
              <a:rPr lang="en-US" dirty="0"/>
              <a:t>Shapley scores were obtained from the best model to see which variables have the biggest influence on the target.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59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2018D2DA-B3B3-46C7-89FE-77C1647B7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EA669-A3A2-41D6-8101-7C2B517A3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1953501"/>
          </a:xfrm>
        </p:spPr>
        <p:txBody>
          <a:bodyPr anchor="t">
            <a:normAutofit/>
          </a:bodyPr>
          <a:lstStyle/>
          <a:p>
            <a:r>
              <a:rPr lang="en-US" dirty="0"/>
              <a:t>EDA</a:t>
            </a:r>
          </a:p>
        </p:txBody>
      </p:sp>
      <p:sp>
        <p:nvSpPr>
          <p:cNvPr id="34" name="Content Placeholder 11">
            <a:extLst>
              <a:ext uri="{FF2B5EF4-FFF2-40B4-BE49-F238E27FC236}">
                <a16:creationId xmlns:a16="http://schemas.microsoft.com/office/drawing/2014/main" id="{1209C880-7CDF-40D0-9907-82D9DA647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8" cy="1953501"/>
          </a:xfrm>
        </p:spPr>
        <p:txBody>
          <a:bodyPr anchor="t">
            <a:normAutofit/>
          </a:bodyPr>
          <a:lstStyle/>
          <a:p>
            <a:r>
              <a:rPr lang="en-US" dirty="0"/>
              <a:t>NO anthropometric and strength/agility measurements are linearly correlated with BPM</a:t>
            </a:r>
          </a:p>
          <a:p>
            <a:r>
              <a:rPr lang="en-US" dirty="0"/>
              <a:t>Most first year BPM values are negative.</a:t>
            </a:r>
          </a:p>
          <a:p>
            <a:r>
              <a:rPr lang="en-US" dirty="0"/>
              <a:t>BPM values are approximately normally distributed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8AFC44-66DC-4D54-9F63-4A40A222A8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658" y="1640114"/>
            <a:ext cx="1643198" cy="49116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EF7F7F-D4B5-461C-9C21-74AA306E3F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78" y="2803905"/>
            <a:ext cx="4141807" cy="2740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7152A4-B7D6-405A-9B86-F255EA6D31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943" y="2800305"/>
            <a:ext cx="4373467" cy="274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8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6B85-7A76-4B09-B883-97BBCFB6E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714265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Results: Lasso and Multi-Linear Regression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9FC1E-1949-46D8-9F81-A04D9CBEA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416107"/>
            <a:ext cx="11101136" cy="4809390"/>
          </a:xfrm>
        </p:spPr>
        <p:txBody>
          <a:bodyPr/>
          <a:lstStyle/>
          <a:p>
            <a:pPr lvl="1"/>
            <a:r>
              <a:rPr lang="en-US" dirty="0"/>
              <a:t>RMSE range from 1.9 to 2.5 for the individual position’s first-year BPM models</a:t>
            </a:r>
          </a:p>
          <a:p>
            <a:pPr lvl="1"/>
            <a:r>
              <a:rPr lang="en-US" dirty="0"/>
              <a:t>RMSE range from 2.0 to 2.7 for the individual position’s four-year-average BPM models.</a:t>
            </a:r>
          </a:p>
          <a:p>
            <a:pPr lvl="1"/>
            <a:r>
              <a:rPr lang="en-US" dirty="0"/>
              <a:t>It is more difficult to predict four-year-average BPM compared to first-year BPM.</a:t>
            </a:r>
          </a:p>
          <a:p>
            <a:pPr lvl="1"/>
            <a:r>
              <a:rPr lang="en-US" dirty="0"/>
              <a:t>Model consistently predicts negative values.</a:t>
            </a:r>
          </a:p>
          <a:p>
            <a:pPr lvl="1"/>
            <a:r>
              <a:rPr lang="en-US" dirty="0"/>
              <a:t>“Best” model always predicts around -2.5.</a:t>
            </a:r>
          </a:p>
          <a:p>
            <a:pPr marL="4500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DB0E2-2641-43CC-A53D-63D8AE493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5716"/>
            <a:ext cx="4058652" cy="2558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32C96-F3E5-48DF-BAE5-A98A09D5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107" y="4335716"/>
            <a:ext cx="4058652" cy="2558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2FB306-A82E-4FB9-9D81-68014DBB0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759" y="4335525"/>
            <a:ext cx="4206241" cy="255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96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0D48-E2E8-4045-A0F2-F9D685A2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1"/>
            <a:ext cx="11101135" cy="851830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Results: Machine Learning Regression</a:t>
            </a:r>
            <a:br>
              <a:rPr lang="en-US" sz="4900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B87C7-E67A-41CE-AA9F-D39153D43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435" y="1539081"/>
            <a:ext cx="11101136" cy="3779837"/>
          </a:xfrm>
        </p:spPr>
        <p:txBody>
          <a:bodyPr/>
          <a:lstStyle/>
          <a:p>
            <a:r>
              <a:rPr lang="en-US" dirty="0"/>
              <a:t>RMSE from machine learning regression algorithms are similar to, if not worse, just using Lasso and multi-linear regression. They are between 2 and 3. (This could be the difference between bench player and starters).</a:t>
            </a:r>
          </a:p>
          <a:p>
            <a:r>
              <a:rPr lang="en-US" dirty="0"/>
              <a:t>Best model is support vector machine with RMSE 2.13.</a:t>
            </a:r>
          </a:p>
          <a:p>
            <a:r>
              <a:rPr lang="en-US" dirty="0"/>
              <a:t>Like previously, </a:t>
            </a:r>
            <a:r>
              <a:rPr lang="en-US" altLang="zh-CN" dirty="0"/>
              <a:t>m</a:t>
            </a:r>
            <a:r>
              <a:rPr lang="en-US" dirty="0"/>
              <a:t>odels still consistently predicts negative values.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90B11-BF23-4BDF-B60D-73D137C2B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4568"/>
            <a:ext cx="3933825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810E64-A07C-415B-B0D2-A85017F9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825" y="4094568"/>
            <a:ext cx="4048585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583A0-BED6-497D-8EEF-2C3F669C1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0" y="4094568"/>
            <a:ext cx="43243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9787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753</Words>
  <Application>Microsoft Office PowerPoint</Application>
  <PresentationFormat>Widescreen</PresentationFormat>
  <Paragraphs>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Avenir Next LT Pro</vt:lpstr>
      <vt:lpstr>Bell MT</vt:lpstr>
      <vt:lpstr>GlowVTI</vt:lpstr>
      <vt:lpstr>Can NBA Draft Combine Measurements be Used to Predict Players’ Box/Plus Minus?</vt:lpstr>
      <vt:lpstr>Agenda</vt:lpstr>
      <vt:lpstr>Introduction</vt:lpstr>
      <vt:lpstr>Methods: Data Processing</vt:lpstr>
      <vt:lpstr>Methods: Modeling (Regression)  </vt:lpstr>
      <vt:lpstr>Methods: Modeling (Classification)</vt:lpstr>
      <vt:lpstr>EDA</vt:lpstr>
      <vt:lpstr>Results: Lasso and Multi-Linear Regression </vt:lpstr>
      <vt:lpstr>Results: Machine Learning Regression  </vt:lpstr>
      <vt:lpstr>Results: Classifying a BPM of at least Zero</vt:lpstr>
      <vt:lpstr>Results: SHAP Scores from LightGBM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NBA Draft Combine Measurements be Used to Predict Player Box/Plus Minus?</dc:title>
  <dc:creator>kyle ke</dc:creator>
  <cp:lastModifiedBy>kyle ke</cp:lastModifiedBy>
  <cp:revision>3</cp:revision>
  <dcterms:created xsi:type="dcterms:W3CDTF">2021-11-25T20:42:06Z</dcterms:created>
  <dcterms:modified xsi:type="dcterms:W3CDTF">2021-11-26T21:26:11Z</dcterms:modified>
</cp:coreProperties>
</file>